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76" r:id="rId9"/>
    <p:sldId id="272" r:id="rId10"/>
    <p:sldId id="275" r:id="rId11"/>
    <p:sldId id="265" r:id="rId12"/>
    <p:sldId id="266" r:id="rId13"/>
    <p:sldId id="267" r:id="rId14"/>
    <p:sldId id="277" r:id="rId15"/>
    <p:sldId id="268" r:id="rId16"/>
    <p:sldId id="269" r:id="rId17"/>
    <p:sldId id="273" r:id="rId18"/>
    <p:sldId id="278" r:id="rId19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FF00"/>
    <a:srgbClr val="008000"/>
    <a:srgbClr val="002D59"/>
    <a:srgbClr val="F9B000"/>
    <a:srgbClr val="A10E2F"/>
    <a:srgbClr val="898989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312" y="-18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FR" smtClean="0"/>
              <a:t>06/03/2018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AFE81-C261-41A1-A04F-9CAECB50892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FR" smtClean="0"/>
              <a:t>06/03/2018</a:t>
            </a:r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7992B-1499-4EB1-A5FE-AF6C4F9493D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FR" smtClean="0"/>
              <a:t>06/03/2018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7992B-1499-4EB1-A5FE-AF6C4F9493D6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FR" smtClean="0"/>
              <a:t>06/03/2018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77992B-1499-4EB1-A5FE-AF6C4F9493D6}" type="slidenum">
              <a:rPr lang="fr-BE" smtClean="0"/>
              <a:pPr/>
              <a:t>2</a:t>
            </a:fld>
            <a:endParaRPr lang="fr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7992B-1499-4EB1-A5FE-AF6C4F9493D6}" type="slidenum">
              <a:rPr lang="fr-BE" smtClean="0"/>
              <a:pPr/>
              <a:t>18</a:t>
            </a:fld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r-FR" smtClean="0"/>
              <a:t>06/03/2018</a:t>
            </a:r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4998858" cy="2160000"/>
          </a:xfrm>
          <a:prstGeom prst="rect">
            <a:avLst/>
          </a:prstGeom>
        </p:spPr>
      </p:pic>
      <p:sp>
        <p:nvSpPr>
          <p:cNvPr id="36" name="Rectangle 35"/>
          <p:cNvSpPr/>
          <p:nvPr userDrawn="1"/>
        </p:nvSpPr>
        <p:spPr>
          <a:xfrm>
            <a:off x="0" y="4248000"/>
            <a:ext cx="2160000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62364" y="2880000"/>
            <a:ext cx="7060578" cy="1544400"/>
          </a:xfrm>
        </p:spPr>
        <p:txBody>
          <a:bodyPr anchor="t">
            <a:normAutofit/>
          </a:bodyPr>
          <a:lstStyle>
            <a:lvl1pPr algn="l">
              <a:defRPr sz="3000" b="1">
                <a:solidFill>
                  <a:srgbClr val="F9B000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422942" y="459551"/>
            <a:ext cx="721058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38666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1662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2233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2046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55007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54302" y="900113"/>
            <a:ext cx="3741498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3774102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8313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0053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06/03/2018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565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06/03/2018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1861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06/03/2018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623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28950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205979"/>
            <a:ext cx="786812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4182" y="1200150"/>
            <a:ext cx="7868120" cy="3227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248000"/>
            <a:ext cx="2024048" cy="874588"/>
          </a:xfrm>
          <a:prstGeom prst="rect">
            <a:avLst/>
          </a:prstGeom>
        </p:spPr>
      </p:pic>
      <p:sp>
        <p:nvSpPr>
          <p:cNvPr id="8" name="Espace réservé de la date 3"/>
          <p:cNvSpPr txBox="1">
            <a:spLocks/>
          </p:cNvSpPr>
          <p:nvPr userDrawn="1"/>
        </p:nvSpPr>
        <p:spPr>
          <a:xfrm>
            <a:off x="7128000" y="216000"/>
            <a:ext cx="1800000" cy="54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EB6A17-D7A4-3049-9C0B-80302430D2B0}" type="datetimeFigureOut">
              <a:rPr lang="fr-FR" sz="1200" smtClean="0">
                <a:solidFill>
                  <a:srgbClr val="898989"/>
                </a:solidFill>
              </a:rPr>
              <a:pPr/>
              <a:t>04/03/2018</a:t>
            </a:fld>
            <a:endParaRPr lang="fr-FR" sz="1200" dirty="0" smtClean="0">
              <a:solidFill>
                <a:srgbClr val="898989"/>
              </a:solidFill>
            </a:endParaRPr>
          </a:p>
          <a:p>
            <a:fld id="{2E794143-8163-F543-A4DC-FC997488DC9F}" type="slidenum">
              <a:rPr lang="fr-FR" sz="1200" b="1" smtClean="0">
                <a:solidFill>
                  <a:srgbClr val="898989"/>
                </a:solidFill>
              </a:rPr>
              <a:pPr/>
              <a:t>‹N°›</a:t>
            </a:fld>
            <a:endParaRPr lang="fr-FR" sz="1200" b="1" dirty="0">
              <a:solidFill>
                <a:srgbClr val="898989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8244000" y="4963500"/>
            <a:ext cx="900000" cy="180000"/>
          </a:xfrm>
          <a:prstGeom prst="rect">
            <a:avLst/>
          </a:prstGeom>
          <a:solidFill>
            <a:srgbClr val="F9B000"/>
          </a:solidFill>
          <a:ln>
            <a:noFill/>
          </a:ln>
          <a:extLst/>
        </p:spPr>
        <p:txBody>
          <a:bodyPr/>
          <a:lstStyle/>
          <a:p>
            <a:endParaRPr lang="fr-FR"/>
          </a:p>
        </p:txBody>
      </p:sp>
      <p:sp>
        <p:nvSpPr>
          <p:cNvPr id="10" name="ZoneTexte 12"/>
          <p:cNvSpPr txBox="1">
            <a:spLocks noChangeArrowheads="1"/>
          </p:cNvSpPr>
          <p:nvPr userDrawn="1"/>
        </p:nvSpPr>
        <p:spPr bwMode="auto">
          <a:xfrm>
            <a:off x="0" y="4428000"/>
            <a:ext cx="8064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fr-FR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fr-FR" sz="1200" b="1" dirty="0">
                <a:solidFill>
                  <a:srgbClr val="002D59"/>
                </a:solidFill>
                <a:latin typeface="Arial" charset="0"/>
                <a:cs typeface="Arial" charset="0"/>
              </a:rPr>
              <a:t> </a:t>
            </a:r>
            <a:r>
              <a:rPr lang="fr-FR" sz="1200" b="1" kern="1200" dirty="0" smtClean="0">
                <a:solidFill>
                  <a:srgbClr val="F9B000"/>
                </a:solidFill>
                <a:effectLst/>
                <a:latin typeface="Arial"/>
                <a:ea typeface="ＭＳ Ｐゴシック" charset="0"/>
                <a:cs typeface="Arial"/>
              </a:rPr>
              <a:t>infrastructures routes bâtiments</a:t>
            </a:r>
            <a:r>
              <a:rPr lang="fr-FR" sz="1200" b="1" dirty="0" smtClean="0">
                <a:solidFill>
                  <a:srgbClr val="F9B000"/>
                </a:solidFill>
                <a:effectLst/>
                <a:latin typeface="Arial"/>
                <a:cs typeface="Arial"/>
              </a:rPr>
              <a:t> </a:t>
            </a:r>
            <a:endParaRPr lang="fr-FR" sz="1200" b="1" dirty="0">
              <a:solidFill>
                <a:srgbClr val="F9B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485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F9B0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62364" y="3474800"/>
            <a:ext cx="7060578" cy="949599"/>
          </a:xfrm>
        </p:spPr>
        <p:txBody>
          <a:bodyPr>
            <a:normAutofit/>
          </a:bodyPr>
          <a:lstStyle/>
          <a:p>
            <a:pPr algn="r"/>
            <a:r>
              <a:rPr lang="fr-BE" sz="2400" dirty="0" smtClean="0">
                <a:solidFill>
                  <a:srgbClr val="002D59"/>
                </a:solidFill>
              </a:rPr>
              <a:t>Rudi NOEL, Premier attaché</a:t>
            </a:r>
            <a:br>
              <a:rPr lang="fr-BE" sz="2400" dirty="0" smtClean="0">
                <a:solidFill>
                  <a:srgbClr val="002D59"/>
                </a:solidFill>
              </a:rPr>
            </a:br>
            <a:r>
              <a:rPr lang="fr-BE" sz="2400" dirty="0" smtClean="0">
                <a:solidFill>
                  <a:srgbClr val="002D59"/>
                </a:solidFill>
              </a:rPr>
              <a:t>Pierre GILLES, Inspecteur général</a:t>
            </a:r>
            <a:endParaRPr lang="fr-FR" sz="2400" dirty="0">
              <a:solidFill>
                <a:srgbClr val="002D59"/>
              </a:solidFill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1362364" y="1930400"/>
            <a:ext cx="7060578" cy="154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1200" cap="small" spc="0" normalizeH="0" baseline="0" noProof="0" smtClean="0">
                <a:ln>
                  <a:noFill/>
                </a:ln>
                <a:solidFill>
                  <a:srgbClr val="F9B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Diagnostic, </a:t>
            </a:r>
            <a:r>
              <a:rPr kumimoji="0" lang="fr-BE" sz="3000" b="1" i="0" u="none" strike="noStrike" kern="1200" cap="small" spc="0" normalizeH="0" baseline="0" noProof="0" smtClean="0">
                <a:ln>
                  <a:noFill/>
                </a:ln>
                <a:solidFill>
                  <a:srgbClr val="F9B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analyse</a:t>
            </a:r>
            <a:r>
              <a:rPr kumimoji="0" lang="fr-FR" sz="3000" b="1" i="0" u="none" strike="noStrike" kern="1200" cap="small" spc="0" normalizeH="0" baseline="0" noProof="0" smtClean="0">
                <a:ln>
                  <a:noFill/>
                </a:ln>
                <a:solidFill>
                  <a:srgbClr val="F9B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et plan d'actions de remise à niveau des tunnels de la Région Wallonne</a:t>
            </a:r>
            <a:endParaRPr kumimoji="0" lang="fr-FR" sz="3000" b="1" i="0" u="none" strike="noStrike" kern="1200" cap="none" spc="0" normalizeH="0" baseline="0" noProof="0" dirty="0">
              <a:ln>
                <a:noFill/>
              </a:ln>
              <a:solidFill>
                <a:srgbClr val="F9B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302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Stratégie générale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Moyens associés pour assurer la sécurité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Moyens techniques (équipements GC &amp; EM)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Moyens humains (internes et externes au SPW)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Moyens organisationnels (procédures - PIU)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Moyens complémentaires (Rf GC &amp; EM)</a:t>
            </a:r>
          </a:p>
          <a:p>
            <a:r>
              <a:rPr lang="fr-BE" dirty="0" smtClean="0"/>
              <a:t>Analyse des ouvrages actuels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Démarche de comparaison (conformité – écarts)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Analyse croisée avec les inspections </a:t>
            </a:r>
            <a:r>
              <a:rPr lang="fr-BE" sz="1800" dirty="0" smtClean="0">
                <a:sym typeface="Wingdings" pitchFamily="2" charset="2"/>
              </a:rPr>
              <a:t> actions  budget</a:t>
            </a:r>
            <a:endParaRPr lang="fr-BE" sz="1600" dirty="0" smtClean="0"/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Inspection GC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Examen visuel</a:t>
            </a:r>
          </a:p>
          <a:p>
            <a:r>
              <a:rPr lang="fr-BE" dirty="0" smtClean="0"/>
              <a:t>Sondage marteau</a:t>
            </a:r>
          </a:p>
          <a:p>
            <a:r>
              <a:rPr lang="fr-BE" dirty="0" smtClean="0"/>
              <a:t>Enrobage + carbonatation : 1/100 m , piédroits et plafond</a:t>
            </a:r>
          </a:p>
          <a:p>
            <a:r>
              <a:rPr lang="fr-BE" dirty="0" smtClean="0"/>
              <a:t>Pas de démontage de parement</a:t>
            </a:r>
          </a:p>
          <a:p>
            <a:r>
              <a:rPr lang="fr-BE" dirty="0" smtClean="0"/>
              <a:t>Hors trafic donc de nuit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Inspection GC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1063229"/>
            <a:ext cx="7868120" cy="3227849"/>
          </a:xfrm>
        </p:spPr>
        <p:txBody>
          <a:bodyPr/>
          <a:lstStyle/>
          <a:p>
            <a:r>
              <a:rPr lang="fr-BE" dirty="0" smtClean="0"/>
              <a:t>Rapport avec constats et photos</a:t>
            </a:r>
          </a:p>
          <a:p>
            <a:r>
              <a:rPr lang="fr-BE" dirty="0" smtClean="0"/>
              <a:t>Relevé sous forme de déroulé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2404" y="1854200"/>
            <a:ext cx="8121597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Inspection électromécanique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BE" dirty="0" smtClean="0"/>
              <a:t>Analyse préalable par ouvrage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Inventaire matériel et historique des équipements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Comparaison avec les niveaux de service attendus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pic>
        <p:nvPicPr>
          <p:cNvPr id="4" name="Espace réservé du contenu 3" descr="2018-02-27_19130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4182" y="91440"/>
            <a:ext cx="3583478" cy="3261121"/>
          </a:xfrm>
        </p:spPr>
      </p:pic>
      <p:pic>
        <p:nvPicPr>
          <p:cNvPr id="5" name="Image 4" descr="2018-02-27_19141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040" y="91440"/>
            <a:ext cx="4372914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Inspection électromécanique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BE" dirty="0" smtClean="0"/>
              <a:t>Inspection sur le terrain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Examen visuel des équipements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Test de fonctionnement des équipements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Test de performance (éclairage, ventilation)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Test de la chaine de commande</a:t>
            </a:r>
            <a:endParaRPr lang="fr-BE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Livrables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BE" dirty="0" smtClean="0"/>
              <a:t>Livrable global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Stratégie générale = définition du tunnel « </a:t>
            </a:r>
            <a:r>
              <a:rPr lang="fr-BE" sz="1800" dirty="0" err="1" smtClean="0"/>
              <a:t>high</a:t>
            </a:r>
            <a:r>
              <a:rPr lang="fr-BE" sz="1800" dirty="0" smtClean="0"/>
              <a:t> </a:t>
            </a:r>
            <a:r>
              <a:rPr lang="fr-BE" sz="1800" dirty="0" err="1" smtClean="0"/>
              <a:t>level</a:t>
            </a:r>
            <a:r>
              <a:rPr lang="fr-BE" sz="1800" dirty="0" smtClean="0"/>
              <a:t> »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Schéma directeur d’exploitation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Livrables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1200151"/>
            <a:ext cx="7868120" cy="299847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fr-BE" dirty="0" smtClean="0"/>
              <a:t>Livrable individuel par ouvrage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Fiche descriptive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Schéma des fonctions requises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Schéma directeur DIU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Rapport d’inspection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Analyse des avantages/inconvénients </a:t>
            </a:r>
          </a:p>
          <a:p>
            <a:pPr marL="715963">
              <a:buNone/>
            </a:pPr>
            <a:r>
              <a:rPr lang="fr-BE" sz="1800" dirty="0" smtClean="0"/>
              <a:t>	des solutions techniques/financières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Rapport d’ordre de priorité – Plan d’action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Tableau budgétaire</a:t>
            </a:r>
          </a:p>
        </p:txBody>
      </p:sp>
      <p:pic>
        <p:nvPicPr>
          <p:cNvPr id="4" name="Image 3" descr="2018-02-28_094016.png"/>
          <p:cNvPicPr>
            <a:picLocks noChangeAspect="1"/>
          </p:cNvPicPr>
          <p:nvPr/>
        </p:nvPicPr>
        <p:blipFill>
          <a:blip r:embed="rId2"/>
          <a:srcRect l="8230" r="6529"/>
          <a:stretch>
            <a:fillRect/>
          </a:stretch>
        </p:blipFill>
        <p:spPr>
          <a:xfrm>
            <a:off x="5676465" y="1524000"/>
            <a:ext cx="3400599" cy="2910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BE" dirty="0" smtClean="0"/>
          </a:p>
          <a:p>
            <a:pPr algn="ctr">
              <a:buNone/>
            </a:pPr>
            <a:endParaRPr lang="fr-BE" dirty="0" smtClean="0"/>
          </a:p>
          <a:p>
            <a:pPr algn="ctr">
              <a:buNone/>
            </a:pPr>
            <a:r>
              <a:rPr lang="fr-BE" dirty="0" smtClean="0"/>
              <a:t>Merci de votre attention</a:t>
            </a:r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Et nos tunnels à nous ?</a:t>
            </a:r>
            <a:endParaRPr lang="fr-FR" dirty="0"/>
          </a:p>
        </p:txBody>
      </p:sp>
      <p:pic>
        <p:nvPicPr>
          <p:cNvPr id="8194" name="Picture 2" descr="Résultat de recherche d'images pour &quot;tunnels bruxelles fermeture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7867" y="2254669"/>
            <a:ext cx="3406776" cy="2329634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554181" y="1200150"/>
            <a:ext cx="8220461" cy="3227849"/>
          </a:xfrm>
        </p:spPr>
        <p:txBody>
          <a:bodyPr/>
          <a:lstStyle/>
          <a:p>
            <a:r>
              <a:rPr lang="fr-BE" dirty="0" smtClean="0"/>
              <a:t>2016 : Saga tunnels à Bruxelles</a:t>
            </a:r>
          </a:p>
          <a:p>
            <a:r>
              <a:rPr lang="fr-BE" dirty="0" smtClean="0"/>
              <a:t>Mais dès l’été 2015 : réflexion globale initiée à la DGO1</a:t>
            </a:r>
            <a:endParaRPr lang="fr-FR" dirty="0"/>
          </a:p>
        </p:txBody>
      </p:sp>
      <p:pic>
        <p:nvPicPr>
          <p:cNvPr id="7" name="Image 6" descr="tunnel porte h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2733" y="2254669"/>
            <a:ext cx="3121805" cy="1750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Gestion actuelle des tunnels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 smtClean="0"/>
              <a:t>Partie GC</a:t>
            </a:r>
          </a:p>
          <a:p>
            <a:pPr lvl="1">
              <a:buFont typeface="Wingdings" pitchFamily="2" charset="2"/>
              <a:buChar char="Ø"/>
            </a:pPr>
            <a:r>
              <a:rPr lang="fr-BE" dirty="0" smtClean="0"/>
              <a:t>règlement de gestion des ouvrages d’art</a:t>
            </a:r>
            <a:endParaRPr lang="fr-FR" dirty="0" smtClean="0"/>
          </a:p>
          <a:p>
            <a:pPr lvl="1">
              <a:buFont typeface="Wingdings" pitchFamily="2" charset="2"/>
              <a:buChar char="Ø"/>
            </a:pPr>
            <a:r>
              <a:rPr lang="fr-BE" dirty="0" smtClean="0"/>
              <a:t>Mais difficulté d’accès : idéal étant hors trafic donc de nuit</a:t>
            </a:r>
          </a:p>
          <a:p>
            <a:r>
              <a:rPr lang="fr-BE" dirty="0" smtClean="0"/>
              <a:t>Partie EM</a:t>
            </a:r>
          </a:p>
          <a:p>
            <a:pPr lvl="1">
              <a:buFont typeface="Wingdings" pitchFamily="2" charset="2"/>
              <a:buChar char="Ø"/>
            </a:pPr>
            <a:r>
              <a:rPr lang="fr-BE" dirty="0" smtClean="0"/>
              <a:t>Vision transversale pour certains tunnels</a:t>
            </a:r>
          </a:p>
          <a:p>
            <a:pPr lvl="1">
              <a:buFont typeface="Wingdings" pitchFamily="2" charset="2"/>
              <a:buChar char="Ø"/>
            </a:pPr>
            <a:r>
              <a:rPr lang="fr-BE" dirty="0" smtClean="0"/>
              <a:t>Réglementation </a:t>
            </a:r>
            <a:r>
              <a:rPr lang="fr-BE" dirty="0" smtClean="0"/>
              <a:t>différente selon les tunnels</a:t>
            </a:r>
          </a:p>
          <a:p>
            <a:pPr lvl="1">
              <a:buFont typeface="Wingdings" pitchFamily="2" charset="2"/>
              <a:buChar char="Ø"/>
            </a:pPr>
            <a:r>
              <a:rPr lang="fr-BE" dirty="0" smtClean="0"/>
              <a:t>Gestion cas par cas pour la majorité des tunnels</a:t>
            </a:r>
          </a:p>
          <a:p>
            <a:pPr lvl="1"/>
            <a:endParaRPr lang="fr-BE" dirty="0" smtClean="0"/>
          </a:p>
          <a:p>
            <a:pPr>
              <a:buNone/>
            </a:pPr>
            <a:r>
              <a:rPr lang="fr-BE" dirty="0" smtClean="0"/>
              <a:t>       Souhait d’une vision cohérente de tous nos tunnels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630382" y="3858079"/>
            <a:ext cx="445943" cy="36195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? Tunnel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C’est quoi un tunnel ?</a:t>
            </a:r>
          </a:p>
          <a:p>
            <a:pPr lvl="1">
              <a:buFont typeface="Wingdings" pitchFamily="2" charset="2"/>
              <a:buChar char="Ø"/>
            </a:pPr>
            <a:r>
              <a:rPr lang="fr-BE" dirty="0" smtClean="0"/>
              <a:t>Pas de définition officielle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Directive 2004/54/CE : 500 m + RTE</a:t>
            </a:r>
          </a:p>
          <a:p>
            <a:pPr lvl="1">
              <a:buFont typeface="Wingdings" pitchFamily="2" charset="2"/>
              <a:buChar char="Ø"/>
            </a:pPr>
            <a:r>
              <a:rPr lang="fr-BE" dirty="0" smtClean="0"/>
              <a:t>France : 300 m</a:t>
            </a:r>
          </a:p>
          <a:p>
            <a:r>
              <a:rPr lang="fr-BE" dirty="0" smtClean="0"/>
              <a:t>DGO1 : Nécessité d’un équipement EM spécifique : éclairage de jour, pompe, … </a:t>
            </a:r>
          </a:p>
          <a:p>
            <a:pPr lvl="1">
              <a:buFont typeface="Wingdings" pitchFamily="2" charset="2"/>
              <a:buChar char="Ø"/>
            </a:pPr>
            <a:r>
              <a:rPr lang="fr-BE" dirty="0" smtClean="0"/>
              <a:t>Longueur minimale : 25 m</a:t>
            </a:r>
          </a:p>
          <a:p>
            <a:pPr lvl="1">
              <a:buFont typeface="Wingdings" pitchFamily="2" charset="2"/>
              <a:buChar char="Ø"/>
            </a:pPr>
            <a:r>
              <a:rPr lang="fr-BE" dirty="0" smtClean="0"/>
              <a:t>54 tunnels de caractéristiques très différentes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Schéma directeur de rénovation - Objectifs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59441" y="1363133"/>
            <a:ext cx="1676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Niveaux de services du tunnel idéal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59441" y="3158067"/>
            <a:ext cx="1676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Inspection GC et EM de chaque tunnel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692400" y="2082800"/>
            <a:ext cx="1781846" cy="13546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Eléments à rénover ou à mettre à niveau Idéal =&gt; Réaliste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7268252" y="2277533"/>
            <a:ext cx="1676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Programmation budgétaire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5075382" y="2277533"/>
            <a:ext cx="1676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Priorisation des réhabilitations</a:t>
            </a:r>
            <a:endParaRPr lang="fr-FR" dirty="0"/>
          </a:p>
        </p:txBody>
      </p:sp>
      <p:sp>
        <p:nvSpPr>
          <p:cNvPr id="9" name="Flèche droite 8"/>
          <p:cNvSpPr/>
          <p:nvPr/>
        </p:nvSpPr>
        <p:spPr>
          <a:xfrm rot="2400000">
            <a:off x="2190291" y="1761057"/>
            <a:ext cx="355600" cy="39793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 rot="19200000">
            <a:off x="2190291" y="3352796"/>
            <a:ext cx="355600" cy="39793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 rot="21600000">
            <a:off x="4644098" y="2530908"/>
            <a:ext cx="355600" cy="39793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 rot="21600000">
            <a:off x="6844919" y="2530908"/>
            <a:ext cx="355600" cy="39793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Schéma directeur de rénovation - Exigences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fr-FR" dirty="0" smtClean="0"/>
              <a:t>La sécurité des usagers ;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L’aspect visuel des installations et les services aux usagers ;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La gestion dans le cadre des STI (Système de Transport Intelligent) et des routes intelligentes avec une centralisation des informations et du pilotage ;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La conformité avec les normes européennes et les législations applicables ;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Les bonnes pratiques de maintenance ;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La durabilité de l’infrastructure ;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Marché d’étude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BG, Lombardi</a:t>
            </a:r>
          </a:p>
          <a:p>
            <a:r>
              <a:rPr lang="fr-BE" dirty="0" smtClean="0"/>
              <a:t>27 avril 2017 - 26 octobre 2018</a:t>
            </a:r>
          </a:p>
          <a:p>
            <a:r>
              <a:rPr lang="fr-BE" dirty="0" smtClean="0"/>
              <a:t>4 parties :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Partie 1 : tunnel de </a:t>
            </a:r>
            <a:r>
              <a:rPr lang="fr-FR" dirty="0" err="1" smtClean="0"/>
              <a:t>Frasnes</a:t>
            </a:r>
            <a:r>
              <a:rPr lang="fr-FR" dirty="0" smtClean="0"/>
              <a:t> (Couvin) en cours de projet ;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Partie 2 : tunnels de la liaison autoroutière E40-E25 (5) ;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Partie 3 : tunnels du réseau structurant (29) ;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Partie 4 : tunnels du réseau non structurant (19) ;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Stratégie générale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Établir une catégorisation des tunnels de la R.W.</a:t>
            </a:r>
          </a:p>
          <a:p>
            <a:pPr marL="715963" indent="-357188">
              <a:buFont typeface="Wingdings" pitchFamily="2" charset="2"/>
              <a:buChar char="Ø"/>
            </a:pPr>
            <a:r>
              <a:rPr lang="fr-BE" sz="1600" b="1" i="1" dirty="0" smtClean="0">
                <a:solidFill>
                  <a:srgbClr val="FF0000"/>
                </a:solidFill>
              </a:rPr>
              <a:t>1. Les tunnels de l’axe A602 (A26) / E25 (Cointe – Kinkempois - …)</a:t>
            </a:r>
            <a:endParaRPr lang="fr-BE" sz="1600" i="1" dirty="0" smtClean="0">
              <a:solidFill>
                <a:srgbClr val="FF0000"/>
              </a:solidFill>
            </a:endParaRPr>
          </a:p>
          <a:p>
            <a:pPr marL="715963" indent="-357188">
              <a:buFont typeface="Wingdings" pitchFamily="2" charset="2"/>
              <a:buChar char="Ø"/>
            </a:pPr>
            <a:r>
              <a:rPr lang="fr-BE" sz="1600" b="1" i="1" dirty="0" smtClean="0">
                <a:solidFill>
                  <a:srgbClr val="008000"/>
                </a:solidFill>
              </a:rPr>
              <a:t>2. Les tunnels de 500 à 1000 m du réseau structurant</a:t>
            </a:r>
            <a:endParaRPr lang="fr-BE" sz="1600" i="1" dirty="0" smtClean="0">
              <a:solidFill>
                <a:srgbClr val="008000"/>
              </a:solidFill>
            </a:endParaRPr>
          </a:p>
          <a:p>
            <a:pPr marL="715963" indent="-357188">
              <a:buFont typeface="Wingdings" pitchFamily="2" charset="2"/>
              <a:buChar char="Ø"/>
            </a:pPr>
            <a:r>
              <a:rPr lang="fr-BE" sz="1600" b="1" i="1" dirty="0" smtClean="0">
                <a:solidFill>
                  <a:srgbClr val="00B050"/>
                </a:solidFill>
              </a:rPr>
              <a:t>3. Les tunnels de 300 à 500 m du réseau structurant</a:t>
            </a:r>
            <a:endParaRPr lang="fr-BE" sz="1600" i="1" dirty="0" smtClean="0">
              <a:solidFill>
                <a:srgbClr val="00B050"/>
              </a:solidFill>
            </a:endParaRPr>
          </a:p>
          <a:p>
            <a:pPr marL="715963" indent="-357188">
              <a:buFont typeface="Wingdings" pitchFamily="2" charset="2"/>
              <a:buChar char="Ø"/>
            </a:pPr>
            <a:r>
              <a:rPr lang="fr-BE" sz="1600" b="1" i="1" dirty="0" smtClean="0">
                <a:solidFill>
                  <a:srgbClr val="00FF00"/>
                </a:solidFill>
              </a:rPr>
              <a:t>4. Les tunnels inférieurs à 300 m du réseau structurant</a:t>
            </a:r>
            <a:endParaRPr lang="fr-BE" sz="1600" i="1" dirty="0" smtClean="0">
              <a:solidFill>
                <a:srgbClr val="00FF00"/>
              </a:solidFill>
            </a:endParaRPr>
          </a:p>
          <a:p>
            <a:pPr marL="715963" indent="-357188">
              <a:buFont typeface="Wingdings" pitchFamily="2" charset="2"/>
              <a:buChar char="Ø"/>
            </a:pPr>
            <a:r>
              <a:rPr lang="fr-BE" sz="1600" b="1" i="1" dirty="0" smtClean="0">
                <a:solidFill>
                  <a:srgbClr val="002060"/>
                </a:solidFill>
              </a:rPr>
              <a:t>5. Les tunnels de 500 à 1000 m du réseau non structurant</a:t>
            </a:r>
            <a:endParaRPr lang="fr-BE" sz="1600" i="1" dirty="0" smtClean="0">
              <a:solidFill>
                <a:srgbClr val="002060"/>
              </a:solidFill>
            </a:endParaRPr>
          </a:p>
          <a:p>
            <a:pPr marL="715963" indent="-357188">
              <a:buFont typeface="Wingdings" pitchFamily="2" charset="2"/>
              <a:buChar char="Ø"/>
            </a:pPr>
            <a:r>
              <a:rPr lang="fr-BE" sz="1600" b="1" i="1" dirty="0" smtClean="0">
                <a:solidFill>
                  <a:srgbClr val="0070C0"/>
                </a:solidFill>
              </a:rPr>
              <a:t>6. Les tunnels de 300 à 500 m du réseau non structurant</a:t>
            </a:r>
            <a:endParaRPr lang="fr-BE" sz="1600" i="1" dirty="0" smtClean="0">
              <a:solidFill>
                <a:srgbClr val="0070C0"/>
              </a:solidFill>
            </a:endParaRPr>
          </a:p>
          <a:p>
            <a:pPr marL="715963" indent="-357188">
              <a:buFont typeface="Wingdings" pitchFamily="2" charset="2"/>
              <a:buChar char="Ø"/>
            </a:pPr>
            <a:r>
              <a:rPr lang="fr-BE" sz="1600" b="1" i="1" dirty="0" smtClean="0">
                <a:solidFill>
                  <a:srgbClr val="3399FF"/>
                </a:solidFill>
              </a:rPr>
              <a:t>7. Les tunnels inférieurs à 300 m du réseau non structurant</a:t>
            </a:r>
            <a:endParaRPr lang="fr-BE" sz="1600" i="1" dirty="0" smtClean="0">
              <a:solidFill>
                <a:srgbClr val="3399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BE" dirty="0" smtClean="0"/>
              <a:t>Cadre d’analyse fonctionnelle 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	Infrastructure, équipements GC &amp; EM</a:t>
            </a:r>
            <a:endParaRPr lang="fr-BE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Stratégie générale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1200150"/>
            <a:ext cx="8056418" cy="3227849"/>
          </a:xfrm>
        </p:spPr>
        <p:txBody>
          <a:bodyPr/>
          <a:lstStyle/>
          <a:p>
            <a:r>
              <a:rPr lang="fr-BE" dirty="0" smtClean="0"/>
              <a:t>Fonctions opérationnelles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Fonctions de sécurité</a:t>
            </a:r>
          </a:p>
          <a:p>
            <a:pPr marL="1074738">
              <a:buFont typeface="Courier New" pitchFamily="49" charset="0"/>
              <a:buChar char="o"/>
            </a:pPr>
            <a:r>
              <a:rPr lang="fr-BE" sz="1600" dirty="0" smtClean="0"/>
              <a:t>Prévenir les incidents</a:t>
            </a:r>
          </a:p>
          <a:p>
            <a:pPr marL="1074738">
              <a:buFont typeface="Courier New" pitchFamily="49" charset="0"/>
              <a:buChar char="o"/>
            </a:pPr>
            <a:r>
              <a:rPr lang="fr-BE" sz="1600" dirty="0" smtClean="0"/>
              <a:t>Limiter les conséquences d’un incident</a:t>
            </a:r>
          </a:p>
          <a:p>
            <a:pPr marL="1074738">
              <a:buFont typeface="Courier New" pitchFamily="49" charset="0"/>
              <a:buChar char="o"/>
            </a:pPr>
            <a:r>
              <a:rPr lang="fr-BE" sz="1600" dirty="0" smtClean="0"/>
              <a:t>Mise en sécurité des usagers</a:t>
            </a:r>
          </a:p>
          <a:p>
            <a:pPr marL="1074738">
              <a:buFont typeface="Courier New" pitchFamily="49" charset="0"/>
              <a:buChar char="o"/>
            </a:pPr>
            <a:r>
              <a:rPr lang="fr-BE" sz="1600" dirty="0" smtClean="0"/>
              <a:t>Favoriser l’intervention des secours</a:t>
            </a:r>
          </a:p>
          <a:p>
            <a:pPr marL="715963">
              <a:buFont typeface="Wingdings" pitchFamily="2" charset="2"/>
              <a:buChar char="Ø"/>
            </a:pPr>
            <a:r>
              <a:rPr lang="fr-BE" sz="1800" dirty="0" smtClean="0"/>
              <a:t>Fonctions de gestion de trafic</a:t>
            </a:r>
          </a:p>
          <a:p>
            <a:pPr marL="1074738">
              <a:buFont typeface="Courier New" pitchFamily="49" charset="0"/>
              <a:buChar char="o"/>
            </a:pPr>
            <a:r>
              <a:rPr lang="fr-BE" sz="1600" dirty="0" smtClean="0"/>
              <a:t>Au début, pendant la gestion de l’incident</a:t>
            </a:r>
          </a:p>
          <a:p>
            <a:pPr marL="1074738">
              <a:buFont typeface="Courier New" pitchFamily="49" charset="0"/>
              <a:buChar char="o"/>
            </a:pPr>
            <a:r>
              <a:rPr lang="fr-BE" sz="1600" dirty="0" smtClean="0"/>
              <a:t>Inspection de l’infrastructure et des équipements</a:t>
            </a:r>
          </a:p>
          <a:p>
            <a:pPr marL="1074738">
              <a:buFont typeface="Courier New" pitchFamily="49" charset="0"/>
              <a:buChar char="o"/>
            </a:pPr>
            <a:r>
              <a:rPr lang="fr-BE" sz="1600" dirty="0" smtClean="0"/>
              <a:t>Remise en service</a:t>
            </a:r>
            <a:endParaRPr lang="fr-BE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545</Words>
  <Application>Microsoft Office PowerPoint</Application>
  <PresentationFormat>Affichage à l'écran (16:9)</PresentationFormat>
  <Paragraphs>117</Paragraphs>
  <Slides>18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Rudi NOEL, Premier attaché Pierre GILLES, Inspecteur général</vt:lpstr>
      <vt:lpstr>Et nos tunnels à nous ?</vt:lpstr>
      <vt:lpstr>Gestion actuelle des tunnels</vt:lpstr>
      <vt:lpstr>? Tunnel ?</vt:lpstr>
      <vt:lpstr>Schéma directeur de rénovation - Objectifs</vt:lpstr>
      <vt:lpstr>Schéma directeur de rénovation - Exigences</vt:lpstr>
      <vt:lpstr>Marché d’étude</vt:lpstr>
      <vt:lpstr>Stratégie générale</vt:lpstr>
      <vt:lpstr>Stratégie générale</vt:lpstr>
      <vt:lpstr>Stratégie générale</vt:lpstr>
      <vt:lpstr>Inspection GC</vt:lpstr>
      <vt:lpstr>Inspection GC</vt:lpstr>
      <vt:lpstr>Inspection électromécanique</vt:lpstr>
      <vt:lpstr>Diapositive 14</vt:lpstr>
      <vt:lpstr>Inspection électromécanique</vt:lpstr>
      <vt:lpstr>Livrables</vt:lpstr>
      <vt:lpstr>Livrables</vt:lpstr>
      <vt:lpstr>Diapositive 18</vt:lpstr>
    </vt:vector>
  </TitlesOfParts>
  <Company>Service public de Wallonie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Rudi NOEL;Pierre GILLES</dc:creator>
  <cp:lastModifiedBy>15540</cp:lastModifiedBy>
  <cp:revision>62</cp:revision>
  <dcterms:created xsi:type="dcterms:W3CDTF">2017-06-20T09:48:45Z</dcterms:created>
  <dcterms:modified xsi:type="dcterms:W3CDTF">2018-03-04T16:15:31Z</dcterms:modified>
</cp:coreProperties>
</file>